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7" r:id="rId10"/>
    <p:sldId id="268" r:id="rId11"/>
    <p:sldId id="265" r:id="rId12"/>
    <p:sldId id="264" r:id="rId13"/>
    <p:sldId id="266" r:id="rId14"/>
    <p:sldId id="273" r:id="rId15"/>
    <p:sldId id="269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0EBC5-5135-438E-8BEC-6E5B8B3CB3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B15144B-CA58-4B37-A683-CC48BD0E4A8A}">
      <dgm:prSet phldrT="[Text]"/>
      <dgm:spPr/>
      <dgm:t>
        <a:bodyPr/>
        <a:lstStyle/>
        <a:p>
          <a:r>
            <a:rPr lang="en-US" dirty="0"/>
            <a:t> In 2000 I graduated with a degree in acting and began waiting tables</a:t>
          </a:r>
        </a:p>
      </dgm:t>
    </dgm:pt>
    <dgm:pt modelId="{454510FF-6F10-4BBF-8EF7-CAED3D038C8C}" type="parTrans" cxnId="{30CC4D26-7AC7-4AF2-90EC-51A7ED78E22C}">
      <dgm:prSet/>
      <dgm:spPr/>
      <dgm:t>
        <a:bodyPr/>
        <a:lstStyle/>
        <a:p>
          <a:endParaRPr lang="en-US"/>
        </a:p>
      </dgm:t>
    </dgm:pt>
    <dgm:pt modelId="{78B1358D-A8EA-466B-99DF-8DC03383439B}" type="sibTrans" cxnId="{30CC4D26-7AC7-4AF2-90EC-51A7ED78E22C}">
      <dgm:prSet/>
      <dgm:spPr/>
      <dgm:t>
        <a:bodyPr/>
        <a:lstStyle/>
        <a:p>
          <a:endParaRPr lang="en-US"/>
        </a:p>
      </dgm:t>
    </dgm:pt>
    <dgm:pt modelId="{5C82849E-9587-4651-A369-2B00869ED4F0}">
      <dgm:prSet phldrT="[Text]"/>
      <dgm:spPr/>
      <dgm:t>
        <a:bodyPr/>
        <a:lstStyle/>
        <a:p>
          <a:r>
            <a:rPr lang="en-US" dirty="0"/>
            <a:t>   In 2002 I couldn’t wait on another table and started a dog walking and pet sitting company</a:t>
          </a:r>
        </a:p>
      </dgm:t>
    </dgm:pt>
    <dgm:pt modelId="{D08A721F-4879-4656-A980-C4957B21F9FA}" type="parTrans" cxnId="{196DFBA2-7812-47C4-AFBB-0384C474ECB2}">
      <dgm:prSet/>
      <dgm:spPr/>
      <dgm:t>
        <a:bodyPr/>
        <a:lstStyle/>
        <a:p>
          <a:endParaRPr lang="en-US"/>
        </a:p>
      </dgm:t>
    </dgm:pt>
    <dgm:pt modelId="{D15CE643-8933-4802-BF3E-9082EB9797B2}" type="sibTrans" cxnId="{196DFBA2-7812-47C4-AFBB-0384C474ECB2}">
      <dgm:prSet/>
      <dgm:spPr/>
      <dgm:t>
        <a:bodyPr/>
        <a:lstStyle/>
        <a:p>
          <a:endParaRPr lang="en-US"/>
        </a:p>
      </dgm:t>
    </dgm:pt>
    <dgm:pt modelId="{4C355870-9FCC-4C74-961F-19AE89632E36}">
      <dgm:prSet phldrT="[Text]"/>
      <dgm:spPr/>
      <dgm:t>
        <a:bodyPr/>
        <a:lstStyle/>
        <a:p>
          <a:r>
            <a:rPr lang="en-US" dirty="0"/>
            <a:t>The Company grew but my piece of mind did not.  I came to a crossroad.</a:t>
          </a:r>
        </a:p>
      </dgm:t>
    </dgm:pt>
    <dgm:pt modelId="{FCA9AD0D-C520-444B-BB0D-737DEE895287}" type="parTrans" cxnId="{0C9E0355-A751-4B1A-819B-CB27811DCD23}">
      <dgm:prSet/>
      <dgm:spPr/>
      <dgm:t>
        <a:bodyPr/>
        <a:lstStyle/>
        <a:p>
          <a:endParaRPr lang="en-US"/>
        </a:p>
      </dgm:t>
    </dgm:pt>
    <dgm:pt modelId="{E182E118-E57D-4BE6-97E5-4FC6A91F1473}" type="sibTrans" cxnId="{0C9E0355-A751-4B1A-819B-CB27811DCD23}">
      <dgm:prSet/>
      <dgm:spPr/>
      <dgm:t>
        <a:bodyPr/>
        <a:lstStyle/>
        <a:p>
          <a:endParaRPr lang="en-US"/>
        </a:p>
      </dgm:t>
    </dgm:pt>
    <dgm:pt modelId="{13E1C781-2CEF-421B-9425-54174327F93B}" type="pres">
      <dgm:prSet presAssocID="{CDF0EBC5-5135-438E-8BEC-6E5B8B3CB3D5}" presName="linearFlow" presStyleCnt="0">
        <dgm:presLayoutVars>
          <dgm:dir/>
          <dgm:resizeHandles val="exact"/>
        </dgm:presLayoutVars>
      </dgm:prSet>
      <dgm:spPr/>
    </dgm:pt>
    <dgm:pt modelId="{720C6753-8328-4E59-9999-F870DE249967}" type="pres">
      <dgm:prSet presAssocID="{CB15144B-CA58-4B37-A683-CC48BD0E4A8A}" presName="composite" presStyleCnt="0"/>
      <dgm:spPr/>
    </dgm:pt>
    <dgm:pt modelId="{FA4DF33D-394D-4C4B-802E-17A800E5FEEF}" type="pres">
      <dgm:prSet presAssocID="{CB15144B-CA58-4B37-A683-CC48BD0E4A8A}" presName="imgShp" presStyleLbl="fgImgPlace1" presStyleIdx="0" presStyleCnt="3" custScaleX="54008" custScaleY="54446" custLinFactNeighborX="-27001" custLinFactNeighborY="5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37B111F-D403-40EA-AD4E-9EDF93251857}" type="pres">
      <dgm:prSet presAssocID="{CB15144B-CA58-4B37-A683-CC48BD0E4A8A}" presName="txShp" presStyleLbl="node1" presStyleIdx="0" presStyleCnt="3" custScaleX="150376" custLinFactNeighborY="1559">
        <dgm:presLayoutVars>
          <dgm:bulletEnabled val="1"/>
        </dgm:presLayoutVars>
      </dgm:prSet>
      <dgm:spPr/>
    </dgm:pt>
    <dgm:pt modelId="{D62CAB18-2026-4F8E-B9C9-571A51E538C5}" type="pres">
      <dgm:prSet presAssocID="{78B1358D-A8EA-466B-99DF-8DC03383439B}" presName="spacing" presStyleCnt="0"/>
      <dgm:spPr/>
    </dgm:pt>
    <dgm:pt modelId="{C63422AD-7050-462A-BD4F-5A1AAEDD6B9E}" type="pres">
      <dgm:prSet presAssocID="{5C82849E-9587-4651-A369-2B00869ED4F0}" presName="composite" presStyleCnt="0"/>
      <dgm:spPr/>
    </dgm:pt>
    <dgm:pt modelId="{975988E8-3C55-4032-A18E-32F45C917CE1}" type="pres">
      <dgm:prSet presAssocID="{5C82849E-9587-4651-A369-2B00869ED4F0}" presName="imgShp" presStyleLbl="fgImgPlace1" presStyleIdx="1" presStyleCnt="3" custScaleX="49676" custScaleY="60200" custLinFactNeighborX="-34078" custLinFactNeighborY="-368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16D8998-D634-4943-91E2-D12F01F81C87}" type="pres">
      <dgm:prSet presAssocID="{5C82849E-9587-4651-A369-2B00869ED4F0}" presName="txShp" presStyleLbl="node1" presStyleIdx="1" presStyleCnt="3" custScaleX="150376" custLinFactNeighborX="3256" custLinFactNeighborY="-1056">
        <dgm:presLayoutVars>
          <dgm:bulletEnabled val="1"/>
        </dgm:presLayoutVars>
      </dgm:prSet>
      <dgm:spPr/>
    </dgm:pt>
    <dgm:pt modelId="{164F98DF-E497-4AD5-A662-6B6190447040}" type="pres">
      <dgm:prSet presAssocID="{D15CE643-8933-4802-BF3E-9082EB9797B2}" presName="spacing" presStyleCnt="0"/>
      <dgm:spPr/>
    </dgm:pt>
    <dgm:pt modelId="{B31548B6-5B02-4C07-B4B4-0BF5E41AD7A3}" type="pres">
      <dgm:prSet presAssocID="{4C355870-9FCC-4C74-961F-19AE89632E36}" presName="composite" presStyleCnt="0"/>
      <dgm:spPr/>
    </dgm:pt>
    <dgm:pt modelId="{C6459BFF-D91B-4068-9AB8-34E90DFFF61F}" type="pres">
      <dgm:prSet presAssocID="{4C355870-9FCC-4C74-961F-19AE89632E36}" presName="imgShp" presStyleLbl="fgImgPlace1" presStyleIdx="2" presStyleCnt="3" custScaleX="50138" custScaleY="56924" custLinFactNeighborX="-34643" custLinFactNeighborY="-15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B22FFFA-8298-4026-854D-1C15F7AD0595}" type="pres">
      <dgm:prSet presAssocID="{4C355870-9FCC-4C74-961F-19AE89632E36}" presName="txShp" presStyleLbl="node1" presStyleIdx="2" presStyleCnt="3" custScaleX="150376">
        <dgm:presLayoutVars>
          <dgm:bulletEnabled val="1"/>
        </dgm:presLayoutVars>
      </dgm:prSet>
      <dgm:spPr/>
    </dgm:pt>
  </dgm:ptLst>
  <dgm:cxnLst>
    <dgm:cxn modelId="{BF9CA828-E697-42A3-884B-4594991E66E4}" type="presOf" srcId="{4C355870-9FCC-4C74-961F-19AE89632E36}" destId="{3B22FFFA-8298-4026-854D-1C15F7AD0595}" srcOrd="0" destOrd="0" presId="urn:microsoft.com/office/officeart/2005/8/layout/vList3"/>
    <dgm:cxn modelId="{0C9E0355-A751-4B1A-819B-CB27811DCD23}" srcId="{CDF0EBC5-5135-438E-8BEC-6E5B8B3CB3D5}" destId="{4C355870-9FCC-4C74-961F-19AE89632E36}" srcOrd="2" destOrd="0" parTransId="{FCA9AD0D-C520-444B-BB0D-737DEE895287}" sibTransId="{E182E118-E57D-4BE6-97E5-4FC6A91F1473}"/>
    <dgm:cxn modelId="{30CC4D26-7AC7-4AF2-90EC-51A7ED78E22C}" srcId="{CDF0EBC5-5135-438E-8BEC-6E5B8B3CB3D5}" destId="{CB15144B-CA58-4B37-A683-CC48BD0E4A8A}" srcOrd="0" destOrd="0" parTransId="{454510FF-6F10-4BBF-8EF7-CAED3D038C8C}" sibTransId="{78B1358D-A8EA-466B-99DF-8DC03383439B}"/>
    <dgm:cxn modelId="{ECD6DA42-6394-45F5-8476-D1E3B117BF04}" type="presOf" srcId="{CB15144B-CA58-4B37-A683-CC48BD0E4A8A}" destId="{537B111F-D403-40EA-AD4E-9EDF93251857}" srcOrd="0" destOrd="0" presId="urn:microsoft.com/office/officeart/2005/8/layout/vList3"/>
    <dgm:cxn modelId="{196DFBA2-7812-47C4-AFBB-0384C474ECB2}" srcId="{CDF0EBC5-5135-438E-8BEC-6E5B8B3CB3D5}" destId="{5C82849E-9587-4651-A369-2B00869ED4F0}" srcOrd="1" destOrd="0" parTransId="{D08A721F-4879-4656-A980-C4957B21F9FA}" sibTransId="{D15CE643-8933-4802-BF3E-9082EB9797B2}"/>
    <dgm:cxn modelId="{AC87099E-E973-4374-A06C-63DC95D67E89}" type="presOf" srcId="{5C82849E-9587-4651-A369-2B00869ED4F0}" destId="{816D8998-D634-4943-91E2-D12F01F81C87}" srcOrd="0" destOrd="0" presId="urn:microsoft.com/office/officeart/2005/8/layout/vList3"/>
    <dgm:cxn modelId="{24C7B314-A387-49F0-91B4-2D3E2BB576B4}" type="presOf" srcId="{CDF0EBC5-5135-438E-8BEC-6E5B8B3CB3D5}" destId="{13E1C781-2CEF-421B-9425-54174327F93B}" srcOrd="0" destOrd="0" presId="urn:microsoft.com/office/officeart/2005/8/layout/vList3"/>
    <dgm:cxn modelId="{9D3A8D23-A26E-46E0-8D85-7A7AFCD90CCB}" type="presParOf" srcId="{13E1C781-2CEF-421B-9425-54174327F93B}" destId="{720C6753-8328-4E59-9999-F870DE249967}" srcOrd="0" destOrd="0" presId="urn:microsoft.com/office/officeart/2005/8/layout/vList3"/>
    <dgm:cxn modelId="{E46004AD-1DE0-4179-B462-7AEDF4FCDCD4}" type="presParOf" srcId="{720C6753-8328-4E59-9999-F870DE249967}" destId="{FA4DF33D-394D-4C4B-802E-17A800E5FEEF}" srcOrd="0" destOrd="0" presId="urn:microsoft.com/office/officeart/2005/8/layout/vList3"/>
    <dgm:cxn modelId="{6A491053-CC75-46C8-B204-E4015EF29030}" type="presParOf" srcId="{720C6753-8328-4E59-9999-F870DE249967}" destId="{537B111F-D403-40EA-AD4E-9EDF93251857}" srcOrd="1" destOrd="0" presId="urn:microsoft.com/office/officeart/2005/8/layout/vList3"/>
    <dgm:cxn modelId="{E85A6555-9739-4B57-9DA1-5BA42F08C780}" type="presParOf" srcId="{13E1C781-2CEF-421B-9425-54174327F93B}" destId="{D62CAB18-2026-4F8E-B9C9-571A51E538C5}" srcOrd="1" destOrd="0" presId="urn:microsoft.com/office/officeart/2005/8/layout/vList3"/>
    <dgm:cxn modelId="{AD7B0B4D-700B-4645-B8E9-F06793C677BD}" type="presParOf" srcId="{13E1C781-2CEF-421B-9425-54174327F93B}" destId="{C63422AD-7050-462A-BD4F-5A1AAEDD6B9E}" srcOrd="2" destOrd="0" presId="urn:microsoft.com/office/officeart/2005/8/layout/vList3"/>
    <dgm:cxn modelId="{80E395ED-AA5A-4B08-9A4B-32BE1D2D554C}" type="presParOf" srcId="{C63422AD-7050-462A-BD4F-5A1AAEDD6B9E}" destId="{975988E8-3C55-4032-A18E-32F45C917CE1}" srcOrd="0" destOrd="0" presId="urn:microsoft.com/office/officeart/2005/8/layout/vList3"/>
    <dgm:cxn modelId="{385D7373-610F-4476-A0DF-B237AC44AB42}" type="presParOf" srcId="{C63422AD-7050-462A-BD4F-5A1AAEDD6B9E}" destId="{816D8998-D634-4943-91E2-D12F01F81C87}" srcOrd="1" destOrd="0" presId="urn:microsoft.com/office/officeart/2005/8/layout/vList3"/>
    <dgm:cxn modelId="{E3326FEC-126B-4538-ABE8-60E92F139173}" type="presParOf" srcId="{13E1C781-2CEF-421B-9425-54174327F93B}" destId="{164F98DF-E497-4AD5-A662-6B6190447040}" srcOrd="3" destOrd="0" presId="urn:microsoft.com/office/officeart/2005/8/layout/vList3"/>
    <dgm:cxn modelId="{B4B7036E-836D-4484-B4EB-525F2A9CC482}" type="presParOf" srcId="{13E1C781-2CEF-421B-9425-54174327F93B}" destId="{B31548B6-5B02-4C07-B4B4-0BF5E41AD7A3}" srcOrd="4" destOrd="0" presId="urn:microsoft.com/office/officeart/2005/8/layout/vList3"/>
    <dgm:cxn modelId="{DAD0A19C-69F9-4311-8BE4-66EE00C90791}" type="presParOf" srcId="{B31548B6-5B02-4C07-B4B4-0BF5E41AD7A3}" destId="{C6459BFF-D91B-4068-9AB8-34E90DFFF61F}" srcOrd="0" destOrd="0" presId="urn:microsoft.com/office/officeart/2005/8/layout/vList3"/>
    <dgm:cxn modelId="{7E625558-6A48-4550-8F67-F2F5AC9B385B}" type="presParOf" srcId="{B31548B6-5B02-4C07-B4B4-0BF5E41AD7A3}" destId="{3B22FFFA-8298-4026-854D-1C15F7AD05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B111F-D403-40EA-AD4E-9EDF93251857}">
      <dsp:nvSpPr>
        <dsp:cNvPr id="0" name=""/>
        <dsp:cNvSpPr/>
      </dsp:nvSpPr>
      <dsp:spPr>
        <a:xfrm rot="10800000">
          <a:off x="-1" y="27279"/>
          <a:ext cx="8128935" cy="1662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4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In 2000 I graduated with a degree in acting and began waiting tables</a:t>
          </a:r>
        </a:p>
      </dsp:txBody>
      <dsp:txXfrm rot="10800000">
        <a:off x="415525" y="27279"/>
        <a:ext cx="7713409" cy="1662104"/>
      </dsp:txXfrm>
    </dsp:sp>
    <dsp:sp modelId="{FA4DF33D-394D-4C4B-802E-17A800E5FEEF}">
      <dsp:nvSpPr>
        <dsp:cNvPr id="0" name=""/>
        <dsp:cNvSpPr/>
      </dsp:nvSpPr>
      <dsp:spPr>
        <a:xfrm>
          <a:off x="463976" y="389718"/>
          <a:ext cx="897669" cy="9049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D8998-D634-4943-91E2-D12F01F81C87}">
      <dsp:nvSpPr>
        <dsp:cNvPr id="0" name=""/>
        <dsp:cNvSpPr/>
      </dsp:nvSpPr>
      <dsp:spPr>
        <a:xfrm rot="10800000">
          <a:off x="-1" y="2142070"/>
          <a:ext cx="8128935" cy="1662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42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  In 2002 I couldn’t wait on another table and started a dog walking and pet sitting company</a:t>
          </a:r>
        </a:p>
      </dsp:txBody>
      <dsp:txXfrm rot="10800000">
        <a:off x="415525" y="2142070"/>
        <a:ext cx="7713409" cy="1662104"/>
      </dsp:txXfrm>
    </dsp:sp>
    <dsp:sp modelId="{975988E8-3C55-4032-A18E-32F45C917CE1}">
      <dsp:nvSpPr>
        <dsp:cNvPr id="0" name=""/>
        <dsp:cNvSpPr/>
      </dsp:nvSpPr>
      <dsp:spPr>
        <a:xfrm>
          <a:off x="382350" y="2429182"/>
          <a:ext cx="825667" cy="10005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2FFFA-8298-4026-854D-1C15F7AD0595}">
      <dsp:nvSpPr>
        <dsp:cNvPr id="0" name=""/>
        <dsp:cNvSpPr/>
      </dsp:nvSpPr>
      <dsp:spPr>
        <a:xfrm rot="10800000">
          <a:off x="-1" y="4317877"/>
          <a:ext cx="8128935" cy="1662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942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The Company grew but my piece of mind did not.  I came to a crossroad.</a:t>
          </a:r>
        </a:p>
      </dsp:txBody>
      <dsp:txXfrm rot="10800000">
        <a:off x="415525" y="4317877"/>
        <a:ext cx="7713409" cy="1662104"/>
      </dsp:txXfrm>
    </dsp:sp>
    <dsp:sp modelId="{C6459BFF-D91B-4068-9AB8-34E90DFFF61F}">
      <dsp:nvSpPr>
        <dsp:cNvPr id="0" name=""/>
        <dsp:cNvSpPr/>
      </dsp:nvSpPr>
      <dsp:spPr>
        <a:xfrm>
          <a:off x="369120" y="4649318"/>
          <a:ext cx="833346" cy="9461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"/><Relationship Id="rId2" Type="http://schemas.openxmlformats.org/officeDocument/2006/relationships/image" Target="../media/image12.jpe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koester@betterwalker.com" TargetMode="External"/><Relationship Id="rId2" Type="http://schemas.openxmlformats.org/officeDocument/2006/relationships/hyperlink" Target="http://www.betterwalker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476461"/>
            <a:ext cx="7315200" cy="40015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importance of understanding the financials of  your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business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&amp; Loss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28952"/>
              </p:ext>
            </p:extLst>
          </p:nvPr>
        </p:nvGraphicFramePr>
        <p:xfrm>
          <a:off x="5285063" y="100668"/>
          <a:ext cx="4832059" cy="6765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3" imgW="5886630" imgH="10686997" progId="Excel.Sheet.12">
                  <p:embed/>
                </p:oleObj>
              </mc:Choice>
              <mc:Fallback>
                <p:oleObj name="Worksheet" r:id="rId3" imgW="5886630" imgH="106869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5063" y="100668"/>
                        <a:ext cx="4832059" cy="6765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24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financials to make decisions</a:t>
            </a:r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51602"/>
              </p:ext>
            </p:extLst>
          </p:nvPr>
        </p:nvGraphicFramePr>
        <p:xfrm>
          <a:off x="4311940" y="83890"/>
          <a:ext cx="6392411" cy="677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9848710" imgH="11458761" progId="Excel.Sheet.12">
                  <p:embed/>
                </p:oleObj>
              </mc:Choice>
              <mc:Fallback>
                <p:oleObj name="Worksheet" r:id="rId3" imgW="9848710" imgH="114587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40" y="83890"/>
                        <a:ext cx="6392411" cy="677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020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change things?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 professional pet sitter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Bonded and Insured</a:t>
            </a:r>
          </a:p>
          <a:p>
            <a:r>
              <a:rPr lang="en-US" dirty="0"/>
              <a:t>Know pet CPR</a:t>
            </a:r>
          </a:p>
          <a:p>
            <a:r>
              <a:rPr lang="en-US" dirty="0"/>
              <a:t>Educated in animal behavior</a:t>
            </a:r>
          </a:p>
          <a:p>
            <a:r>
              <a:rPr lang="en-US" dirty="0"/>
              <a:t>Taking seriously the care of animals as a profession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 own a professional pet sitting company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Implies being a professional pet sitter AND understanding that you own an entity that has value.</a:t>
            </a:r>
          </a:p>
          <a:p>
            <a:r>
              <a:rPr lang="en-US" dirty="0"/>
              <a:t>Understanding what gives your business tangible value </a:t>
            </a:r>
          </a:p>
          <a:p>
            <a:r>
              <a:rPr lang="en-US" dirty="0"/>
              <a:t>Taking on the responsibility to run your business in a way that is rooted in sound business principles and adds to it’s value</a:t>
            </a:r>
          </a:p>
        </p:txBody>
      </p:sp>
    </p:spTree>
    <p:extLst>
      <p:ext uri="{BB962C8B-B14F-4D97-AF65-F5344CB8AC3E}">
        <p14:creationId xmlns:p14="http://schemas.microsoft.com/office/powerpoint/2010/main" val="67479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 business ends in one of two ways.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6675" y="868680"/>
            <a:ext cx="3324225" cy="50939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05724" y="868680"/>
            <a:ext cx="3362325" cy="5093969"/>
          </a:xfrm>
        </p:spPr>
      </p:pic>
    </p:spTree>
    <p:extLst>
      <p:ext uri="{BB962C8B-B14F-4D97-AF65-F5344CB8AC3E}">
        <p14:creationId xmlns:p14="http://schemas.microsoft.com/office/powerpoint/2010/main" val="187344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13732"/>
            <a:ext cx="3405929" cy="5226341"/>
          </a:xfrm>
        </p:spPr>
        <p:txBody>
          <a:bodyPr/>
          <a:lstStyle/>
          <a:p>
            <a:r>
              <a:rPr lang="en-US" dirty="0"/>
              <a:t>Initial questions asked by investor looking to acquire pet sitting companies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9268" y="83890"/>
            <a:ext cx="7315200" cy="6774110"/>
          </a:xfrm>
        </p:spPr>
        <p:txBody>
          <a:bodyPr>
            <a:normAutofit/>
          </a:bodyPr>
          <a:lstStyle/>
          <a:p>
            <a:r>
              <a:rPr lang="en-US" b="1" dirty="0"/>
              <a:t>STRUCTURAL / FINANCIAL</a:t>
            </a:r>
          </a:p>
          <a:p>
            <a:r>
              <a:rPr lang="en-US" dirty="0"/>
              <a:t>Is the staff W-2, 1099 or “fake” 1099 (cash under the table)?</a:t>
            </a:r>
          </a:p>
          <a:p>
            <a:r>
              <a:rPr lang="en-US" dirty="0"/>
              <a:t> Pay structure comparison? (i.e., how calculated, frequency, etc.)</a:t>
            </a:r>
          </a:p>
          <a:p>
            <a:r>
              <a:rPr lang="en-US" dirty="0"/>
              <a:t> Management salary included in SG&amp;A expenses?</a:t>
            </a:r>
          </a:p>
          <a:p>
            <a:r>
              <a:rPr lang="en-US" dirty="0"/>
              <a:t> Licensed, bonded and insured? Review policies/costs.</a:t>
            </a:r>
          </a:p>
          <a:p>
            <a:r>
              <a:rPr lang="en-US" b="1" dirty="0"/>
              <a:t>CLIENT / ROUTE </a:t>
            </a:r>
          </a:p>
          <a:p>
            <a:r>
              <a:rPr lang="en-US" dirty="0"/>
              <a:t> Route density by staff? </a:t>
            </a:r>
          </a:p>
          <a:p>
            <a:r>
              <a:rPr lang="en-US" dirty="0"/>
              <a:t>Client contracts? </a:t>
            </a:r>
          </a:p>
          <a:p>
            <a:r>
              <a:rPr lang="en-US" dirty="0"/>
              <a:t>9 to 5 customer service or 24-hour expectation?</a:t>
            </a:r>
          </a:p>
          <a:p>
            <a:r>
              <a:rPr lang="en-US" dirty="0"/>
              <a:t> Two-key requirement? </a:t>
            </a:r>
          </a:p>
          <a:p>
            <a:r>
              <a:rPr lang="en-US" b="1" dirty="0"/>
              <a:t>STAFF </a:t>
            </a:r>
          </a:p>
          <a:p>
            <a:r>
              <a:rPr lang="en-US" dirty="0"/>
              <a:t> Has staff already undergone federal, state and local background checks?</a:t>
            </a:r>
          </a:p>
          <a:p>
            <a:r>
              <a:rPr lang="en-US" dirty="0"/>
              <a:t> Employment contracts on file for all staff? </a:t>
            </a:r>
          </a:p>
          <a:p>
            <a:r>
              <a:rPr lang="en-US" dirty="0"/>
              <a:t> Company has training manual? Reviewed? </a:t>
            </a:r>
          </a:p>
          <a:p>
            <a:r>
              <a:rPr lang="en-US" dirty="0"/>
              <a:t> Software platforms used by staff? </a:t>
            </a:r>
          </a:p>
        </p:txBody>
      </p:sp>
    </p:spTree>
    <p:extLst>
      <p:ext uri="{BB962C8B-B14F-4D97-AF65-F5344CB8AC3E}">
        <p14:creationId xmlns:p14="http://schemas.microsoft.com/office/powerpoint/2010/main" val="188993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order to place a value on your business you must understand your 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small companies are valued using one or more of the following methods, all of which take into account the company's historical earning power(Financials):</a:t>
            </a:r>
          </a:p>
          <a:p>
            <a:r>
              <a:rPr lang="en-US" b="1" dirty="0"/>
              <a:t>DEBT PAYING ABILITY</a:t>
            </a:r>
            <a:r>
              <a:rPr lang="en-US" dirty="0"/>
              <a:t>(If</a:t>
            </a:r>
            <a:r>
              <a:rPr lang="en-US" b="1" dirty="0"/>
              <a:t> </a:t>
            </a:r>
            <a:r>
              <a:rPr lang="en-US" dirty="0"/>
              <a:t>I take out a loan to buy your company how quickly can I pay that loan back using your profits)</a:t>
            </a:r>
          </a:p>
          <a:p>
            <a:r>
              <a:rPr lang="en-US" b="1" dirty="0">
                <a:solidFill>
                  <a:srgbClr val="92D050"/>
                </a:solidFill>
              </a:rPr>
              <a:t>CAPITALIZATION OF EARNINGS OR CASH FLOW</a:t>
            </a:r>
            <a:r>
              <a:rPr lang="en-US" dirty="0">
                <a:solidFill>
                  <a:srgbClr val="92D050"/>
                </a:solidFill>
              </a:rPr>
              <a:t>(EBIT/buyers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expected return on investment)</a:t>
            </a:r>
          </a:p>
          <a:p>
            <a:r>
              <a:rPr lang="en-US" b="1" dirty="0"/>
              <a:t>GROSS INCOME MULTIPLIERS </a:t>
            </a:r>
            <a:r>
              <a:rPr lang="en-US" dirty="0"/>
              <a:t>(An industry multiplier applied to some aspect of your P&amp;L)</a:t>
            </a:r>
          </a:p>
        </p:txBody>
      </p:sp>
    </p:spTree>
    <p:extLst>
      <p:ext uri="{BB962C8B-B14F-4D97-AF65-F5344CB8AC3E}">
        <p14:creationId xmlns:p14="http://schemas.microsoft.com/office/powerpoint/2010/main" val="53289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our 10% rate increase again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1940" y="83890"/>
          <a:ext cx="6392411" cy="677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9848710" imgH="11458761" progId="Excel.Sheet.12">
                  <p:embed/>
                </p:oleObj>
              </mc:Choice>
              <mc:Fallback>
                <p:oleObj name="Worksheet" r:id="rId3" imgW="9848710" imgH="11458761" progId="Excel.Sheet.12">
                  <p:embed/>
                  <p:pic>
                    <p:nvPicPr>
                      <p:cNvPr id="10" name="Content Placeholder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940" y="83890"/>
                        <a:ext cx="6392411" cy="677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3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Values after raising prices by 10%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raising prices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EBIT= $9,405 for 3months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$9,405 x 4 = $37,620 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Buyer wants 25% return on Investment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$37,620 / .25 = $150,480 Value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raising prices 10%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EBIT = $14,045 for 3 months</a:t>
            </a:r>
          </a:p>
          <a:p>
            <a:r>
              <a:rPr lang="en-US" dirty="0"/>
              <a:t>$14,045 x 4 = $56,180 annually</a:t>
            </a:r>
          </a:p>
          <a:p>
            <a:r>
              <a:rPr lang="en-US" dirty="0"/>
              <a:t>Buyer wants 25% return on investment</a:t>
            </a:r>
          </a:p>
          <a:p>
            <a:r>
              <a:rPr lang="en-US" dirty="0"/>
              <a:t>$56,180 / .25 = $224,720 Value</a:t>
            </a:r>
          </a:p>
        </p:txBody>
      </p:sp>
    </p:spTree>
    <p:extLst>
      <p:ext uri="{BB962C8B-B14F-4D97-AF65-F5344CB8AC3E}">
        <p14:creationId xmlns:p14="http://schemas.microsoft.com/office/powerpoint/2010/main" val="2280424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67912" y="1465839"/>
            <a:ext cx="3474720" cy="51206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Brian Koester </a:t>
            </a:r>
          </a:p>
          <a:p>
            <a:pPr marL="0" indent="0">
              <a:buNone/>
            </a:pPr>
            <a:r>
              <a:rPr lang="en-US" dirty="0"/>
              <a:t>Owner/CEO Better Walker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www.betterwalker.com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bkoester@betterwalker.com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847-868-2142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18438" y="1691482"/>
            <a:ext cx="3475037" cy="3475037"/>
          </a:xfrm>
        </p:spPr>
      </p:pic>
    </p:spTree>
    <p:extLst>
      <p:ext uri="{BB962C8B-B14F-4D97-AF65-F5344CB8AC3E}">
        <p14:creationId xmlns:p14="http://schemas.microsoft.com/office/powerpoint/2010/main" val="236795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7150" y="1199230"/>
            <a:ext cx="3475038" cy="445954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Brian Koester, Owner and CEO of Better Walker.</a:t>
            </a:r>
          </a:p>
          <a:p>
            <a:r>
              <a:rPr lang="en-US" dirty="0"/>
              <a:t>Entrepreneur </a:t>
            </a:r>
          </a:p>
          <a:p>
            <a:r>
              <a:rPr lang="en-US" dirty="0"/>
              <a:t>13 years experience  running and growing a seven figure pet service company.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4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understanding my financials became important to me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0625167"/>
              </p:ext>
            </p:extLst>
          </p:nvPr>
        </p:nvGraphicFramePr>
        <p:xfrm>
          <a:off x="3598877" y="436228"/>
          <a:ext cx="8128932" cy="598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56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91" y="965718"/>
            <a:ext cx="2834640" cy="1198642"/>
          </a:xfrm>
        </p:spPr>
        <p:txBody>
          <a:bodyPr/>
          <a:lstStyle/>
          <a:p>
            <a:r>
              <a:rPr lang="en-US" dirty="0"/>
              <a:t>The Crossroads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84" r="7184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56032" y="2374084"/>
            <a:ext cx="2834640" cy="34415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Unclear on what my job should entail  on a daily basis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20 employees dependent upon company for their welfare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Anxiety over payroll  even though we were approaching 1M in revenue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Nobody in company with a business background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6032" y="2171700"/>
            <a:ext cx="2834640" cy="581025"/>
          </a:xfrm>
        </p:spPr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56032" y="3609975"/>
            <a:ext cx="2834640" cy="8667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Goldman Sachs 10,000 small business initiative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84" b="18584"/>
          <a:stretch>
            <a:fillRect/>
          </a:stretch>
        </p:blipFill>
        <p:spPr>
          <a:xfrm>
            <a:off x="4124325" y="819149"/>
            <a:ext cx="7277099" cy="527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72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Terrifying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your business profitable?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What’s the profit margin on a dog walk?</a:t>
            </a:r>
          </a:p>
        </p:txBody>
      </p:sp>
    </p:spTree>
    <p:extLst>
      <p:ext uri="{BB962C8B-B14F-4D97-AF65-F5344CB8AC3E}">
        <p14:creationId xmlns:p14="http://schemas.microsoft.com/office/powerpoint/2010/main" val="327434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 know what you don’t know.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7300" y="1371734"/>
            <a:ext cx="4514850" cy="4105388"/>
          </a:xfrm>
        </p:spPr>
      </p:pic>
    </p:spTree>
    <p:extLst>
      <p:ext uri="{BB962C8B-B14F-4D97-AF65-F5344CB8AC3E}">
        <p14:creationId xmlns:p14="http://schemas.microsoft.com/office/powerpoint/2010/main" val="343277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</a:t>
            </a:r>
            <a:br>
              <a:rPr lang="en-US" dirty="0"/>
            </a:br>
            <a:r>
              <a:rPr lang="en-US" dirty="0"/>
              <a:t>Amazing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13% of Americans start their own business, so 87% of the population don’t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Half of those businesses will fail in first 3 years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8125" y="868681"/>
            <a:ext cx="2886075" cy="5120640"/>
          </a:xfrm>
        </p:spPr>
      </p:pic>
    </p:spTree>
    <p:extLst>
      <p:ext uri="{BB962C8B-B14F-4D97-AF65-F5344CB8AC3E}">
        <p14:creationId xmlns:p14="http://schemas.microsoft.com/office/powerpoint/2010/main" val="200257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Profitable does not take away from the love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499" y="1238251"/>
            <a:ext cx="5400675" cy="4067174"/>
          </a:xfrm>
        </p:spPr>
      </p:pic>
    </p:spTree>
    <p:extLst>
      <p:ext uri="{BB962C8B-B14F-4D97-AF65-F5344CB8AC3E}">
        <p14:creationId xmlns:p14="http://schemas.microsoft.com/office/powerpoint/2010/main" val="229285596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1848</TotalTime>
  <Words>616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Corbel</vt:lpstr>
      <vt:lpstr>Wingdings</vt:lpstr>
      <vt:lpstr>Wingdings 2</vt:lpstr>
      <vt:lpstr>Frame</vt:lpstr>
      <vt:lpstr>Worksheet</vt:lpstr>
      <vt:lpstr>The importance of understanding the financials of  your  business </vt:lpstr>
      <vt:lpstr>Introduction </vt:lpstr>
      <vt:lpstr>How understanding my financials became important to me</vt:lpstr>
      <vt:lpstr>The Crossroads</vt:lpstr>
      <vt:lpstr>What Happened</vt:lpstr>
      <vt:lpstr>The Terrifying Questions</vt:lpstr>
      <vt:lpstr>You don’t know what you don’t know.</vt:lpstr>
      <vt:lpstr>You’re Amazing</vt:lpstr>
      <vt:lpstr>Being Profitable does not take away from the love</vt:lpstr>
      <vt:lpstr>Profit &amp; Loss</vt:lpstr>
      <vt:lpstr>Using financials to make decisions</vt:lpstr>
      <vt:lpstr>How does this change things?</vt:lpstr>
      <vt:lpstr>The Life of a business ends in one of two ways.</vt:lpstr>
      <vt:lpstr>Initial questions asked by investor looking to acquire pet sitting companies</vt:lpstr>
      <vt:lpstr>In order to place a value on your business you must understand your financials</vt:lpstr>
      <vt:lpstr>Looking at our 10% rate increase again </vt:lpstr>
      <vt:lpstr>Comparing Values after raising prices by 10%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understanding your financials</dc:title>
  <dc:creator>Brian Koester</dc:creator>
  <cp:lastModifiedBy>Brian Koester</cp:lastModifiedBy>
  <cp:revision>51</cp:revision>
  <dcterms:created xsi:type="dcterms:W3CDTF">2016-03-01T17:13:56Z</dcterms:created>
  <dcterms:modified xsi:type="dcterms:W3CDTF">2016-03-16T00:43:42Z</dcterms:modified>
</cp:coreProperties>
</file>